
<file path=[Content_Types].xml><?xml version="1.0" encoding="utf-8"?>
<Types xmlns="http://schemas.openxmlformats.org/package/2006/content-types">
  <Default Extension="png" ContentType="image/png"/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23"/>
  </p:handoutMasterIdLst>
  <p:sldIdLst>
    <p:sldId id="256" r:id="rId3"/>
    <p:sldId id="391" r:id="rId4"/>
    <p:sldId id="341" r:id="rId5"/>
    <p:sldId id="378" r:id="rId6"/>
    <p:sldId id="402" r:id="rId7"/>
    <p:sldId id="380" r:id="rId8"/>
    <p:sldId id="392" r:id="rId10"/>
    <p:sldId id="385" r:id="rId11"/>
    <p:sldId id="366" r:id="rId12"/>
    <p:sldId id="393" r:id="rId13"/>
    <p:sldId id="394" r:id="rId14"/>
    <p:sldId id="388" r:id="rId15"/>
    <p:sldId id="401" r:id="rId16"/>
    <p:sldId id="367" r:id="rId17"/>
    <p:sldId id="347" r:id="rId18"/>
    <p:sldId id="270" r:id="rId19"/>
    <p:sldId id="349" r:id="rId20"/>
    <p:sldId id="395" r:id="rId21"/>
    <p:sldId id="397" r:id="rId22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99FF33"/>
    <a:srgbClr val="669900"/>
    <a:srgbClr val="99CC00"/>
    <a:srgbClr val="FFFFFF"/>
    <a:srgbClr val="CC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44"/>
    <p:restoredTop sz="97210"/>
  </p:normalViewPr>
  <p:slideViewPr>
    <p:cSldViewPr snapToGrid="0" showGuides="1">
      <p:cViewPr varScale="1">
        <p:scale>
          <a:sx n="115" d="100"/>
          <a:sy n="115" d="100"/>
        </p:scale>
        <p:origin x="-378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1507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1508" name="页脚占位符 1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  <p:sp>
        <p:nvSpPr>
          <p:cNvPr id="21509" name="页眉占位符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2531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2532" name="页脚占位符 1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  <p:sp>
        <p:nvSpPr>
          <p:cNvPr id="22533" name="页眉占位符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3556" name="页脚占位符 1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  <p:sp>
        <p:nvSpPr>
          <p:cNvPr id="23557" name="页眉占位符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"/>
          <p:cNvSpPr txBox="1"/>
          <p:nvPr/>
        </p:nvSpPr>
        <p:spPr>
          <a:xfrm>
            <a:off x="2503488" y="1654175"/>
            <a:ext cx="5381625" cy="777875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pPr algn="ctr"/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语文园地五</a:t>
            </a:r>
            <a:endParaRPr lang="zh-CN" altLang="en-US" sz="4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 bwMode="auto">
          <a:xfrm>
            <a:off x="812800" y="831850"/>
            <a:ext cx="7753350" cy="3249613"/>
          </a:xfrm>
          <a:prstGeom prst="round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不言不语：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什么也不说。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只言片语：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个别的词句；片段的话语。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三言两语：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说话简明扼要。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千言万语：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形容有很多的话。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2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12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charRg st="3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3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400"/>
                                        <p:tgtEl>
                                          <p:spTgt spid="2">
                                            <p:txEl>
                                              <p:charRg st="43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 bwMode="auto">
          <a:xfrm>
            <a:off x="819150" y="563563"/>
            <a:ext cx="7486650" cy="3575050"/>
          </a:xfrm>
          <a:prstGeom prst="round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默默无语：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沉默着不说话。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少言寡语：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形容很少说话。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自言自语：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自己跟自己说话。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甜言蜜语：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为了讨好或哄骗人而说的美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   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妙动听的话。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3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13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6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charRg st="26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charRg st="40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58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charRg st="58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矩形 1"/>
          <p:cNvSpPr/>
          <p:nvPr/>
        </p:nvSpPr>
        <p:spPr>
          <a:xfrm>
            <a:off x="103188" y="244475"/>
            <a:ext cx="8210550" cy="1273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注意下面句子中加点的词语，仿照例子在括号中加上合适的词语，再读一读。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291" name="组合 4"/>
          <p:cNvGrpSpPr/>
          <p:nvPr/>
        </p:nvGrpSpPr>
        <p:grpSpPr>
          <a:xfrm>
            <a:off x="523875" y="1633538"/>
            <a:ext cx="8128000" cy="1416050"/>
            <a:chOff x="563510" y="2173859"/>
            <a:chExt cx="8128074" cy="1416859"/>
          </a:xfrm>
        </p:grpSpPr>
        <p:sp>
          <p:nvSpPr>
            <p:cNvPr id="12302" name="矩形 1"/>
            <p:cNvSpPr/>
            <p:nvPr/>
          </p:nvSpPr>
          <p:spPr>
            <a:xfrm>
              <a:off x="563510" y="2173859"/>
              <a:ext cx="8128074" cy="13728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marL="457200" indent="-457200">
                <a:lnSpc>
                  <a:spcPct val="130000"/>
                </a:lnSpc>
                <a:buFont typeface="Wingdings" panose="05000000000000000000" pitchFamily="2" charset="2"/>
                <a:buChar char="u"/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细长的葫芦藤上长满了绿叶，开出了几朵雪白的小花。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2303" name="组合 2"/>
            <p:cNvGrpSpPr/>
            <p:nvPr/>
          </p:nvGrpSpPr>
          <p:grpSpPr>
            <a:xfrm>
              <a:off x="1104853" y="2556497"/>
              <a:ext cx="1287474" cy="400108"/>
              <a:chOff x="1104853" y="2556497"/>
              <a:chExt cx="1287474" cy="400108"/>
            </a:xfrm>
          </p:grpSpPr>
          <p:sp>
            <p:nvSpPr>
              <p:cNvPr id="12308" name="矩形 19"/>
              <p:cNvSpPr/>
              <p:nvPr/>
            </p:nvSpPr>
            <p:spPr>
              <a:xfrm>
                <a:off x="1104853" y="2556497"/>
                <a:ext cx="442916" cy="4001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eaLnBrk="0" hangingPunct="0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·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09" name="矩形 20"/>
              <p:cNvSpPr/>
              <p:nvPr/>
            </p:nvSpPr>
            <p:spPr>
              <a:xfrm>
                <a:off x="1506494" y="2556503"/>
                <a:ext cx="442917" cy="4001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eaLnBrk="0" hangingPunct="0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·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10" name="矩形 23"/>
              <p:cNvSpPr/>
              <p:nvPr/>
            </p:nvSpPr>
            <p:spPr>
              <a:xfrm>
                <a:off x="1949411" y="2556503"/>
                <a:ext cx="442916" cy="4001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eaLnBrk="0" hangingPunct="0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·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2304" name="组合 29"/>
            <p:cNvGrpSpPr/>
            <p:nvPr/>
          </p:nvGrpSpPr>
          <p:grpSpPr>
            <a:xfrm>
              <a:off x="1104853" y="3190614"/>
              <a:ext cx="844558" cy="400102"/>
              <a:chOff x="-2174611" y="3222317"/>
              <a:chExt cx="844558" cy="400102"/>
            </a:xfrm>
          </p:grpSpPr>
          <p:sp>
            <p:nvSpPr>
              <p:cNvPr id="12306" name="矩形 30"/>
              <p:cNvSpPr/>
              <p:nvPr/>
            </p:nvSpPr>
            <p:spPr>
              <a:xfrm>
                <a:off x="-2174611" y="3222317"/>
                <a:ext cx="442916" cy="4001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eaLnBrk="0" hangingPunct="0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·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07" name="矩形 31"/>
              <p:cNvSpPr/>
              <p:nvPr/>
            </p:nvSpPr>
            <p:spPr>
              <a:xfrm>
                <a:off x="-1772970" y="3222317"/>
                <a:ext cx="442917" cy="40010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eaLnBrk="0" hangingPunct="0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·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2305" name="矩形 33"/>
            <p:cNvSpPr/>
            <p:nvPr/>
          </p:nvSpPr>
          <p:spPr>
            <a:xfrm>
              <a:off x="1949411" y="3190616"/>
              <a:ext cx="442916" cy="40010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292" name="组合 1"/>
          <p:cNvGrpSpPr/>
          <p:nvPr/>
        </p:nvGrpSpPr>
        <p:grpSpPr>
          <a:xfrm>
            <a:off x="558800" y="3290888"/>
            <a:ext cx="8128000" cy="1436687"/>
            <a:chOff x="474663" y="2661939"/>
            <a:chExt cx="8128000" cy="1438687"/>
          </a:xfrm>
        </p:grpSpPr>
        <p:sp>
          <p:nvSpPr>
            <p:cNvPr id="12295" name="矩形 1"/>
            <p:cNvSpPr/>
            <p:nvPr/>
          </p:nvSpPr>
          <p:spPr>
            <a:xfrm>
              <a:off x="474663" y="2661939"/>
              <a:ext cx="8128000" cy="12827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marL="457200" indent="-457200">
                <a:lnSpc>
                  <a:spcPct val="130000"/>
                </a:lnSpc>
                <a:buFont typeface="Wingdings" panose="05000000000000000000" pitchFamily="2" charset="2"/>
                <a:buChar char="u"/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茂密的枝叶向四面展开，就像搭起了一个个绿色的凉棚。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96" name="矩形 21"/>
            <p:cNvSpPr/>
            <p:nvPr/>
          </p:nvSpPr>
          <p:spPr>
            <a:xfrm>
              <a:off x="981076" y="3054299"/>
              <a:ext cx="442912" cy="3987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97" name="矩形 22"/>
            <p:cNvSpPr/>
            <p:nvPr/>
          </p:nvSpPr>
          <p:spPr>
            <a:xfrm>
              <a:off x="1382713" y="3054299"/>
              <a:ext cx="442913" cy="3987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98" name="矩形 24"/>
            <p:cNvSpPr/>
            <p:nvPr/>
          </p:nvSpPr>
          <p:spPr>
            <a:xfrm>
              <a:off x="1825626" y="3054299"/>
              <a:ext cx="442912" cy="3987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99" name="矩形 25"/>
            <p:cNvSpPr/>
            <p:nvPr/>
          </p:nvSpPr>
          <p:spPr>
            <a:xfrm>
              <a:off x="1423988" y="3700316"/>
              <a:ext cx="442913" cy="4003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00" name="矩形 26"/>
            <p:cNvSpPr/>
            <p:nvPr/>
          </p:nvSpPr>
          <p:spPr>
            <a:xfrm>
              <a:off x="1825626" y="3700323"/>
              <a:ext cx="442912" cy="4003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01" name="矩形 27"/>
            <p:cNvSpPr/>
            <p:nvPr/>
          </p:nvSpPr>
          <p:spPr>
            <a:xfrm>
              <a:off x="2268538" y="3700316"/>
              <a:ext cx="442913" cy="4003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1" name="矩形 20"/>
          <p:cNvSpPr/>
          <p:nvPr/>
        </p:nvSpPr>
        <p:spPr bwMode="auto">
          <a:xfrm>
            <a:off x="2952750" y="3621088"/>
            <a:ext cx="908050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pénɡ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1466850" y="2949575"/>
            <a:ext cx="546100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mì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矩形 1"/>
          <p:cNvSpPr/>
          <p:nvPr/>
        </p:nvSpPr>
        <p:spPr>
          <a:xfrm>
            <a:off x="1381125" y="1093788"/>
            <a:ext cx="7219950" cy="2554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200000"/>
              </a:lnSpc>
            </a:pPr>
            <a:r>
              <a:rPr lang="zh-CN" altLang="en-US" sz="40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天空飘着</a:t>
            </a:r>
            <a:r>
              <a:rPr lang="zh-CN" altLang="en-US" sz="40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气球。</a:t>
            </a:r>
            <a:endParaRPr lang="en-US" altLang="zh-CN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池塘开满</a:t>
            </a:r>
            <a:r>
              <a:rPr lang="zh-CN" altLang="en-US" sz="40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荷花。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97000" y="1427163"/>
            <a:ext cx="15748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蓝蓝的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37138" y="1447800"/>
            <a:ext cx="15748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彩色的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28750" y="2700338"/>
            <a:ext cx="15748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碧绿的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91100" y="2700338"/>
            <a:ext cx="15748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洁白的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C:\Documents and Settings\Administrator\桌面\书写提示新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100" y="355600"/>
            <a:ext cx="1987550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矩形 7"/>
          <p:cNvSpPr/>
          <p:nvPr/>
        </p:nvSpPr>
        <p:spPr>
          <a:xfrm>
            <a:off x="1201738" y="3705225"/>
            <a:ext cx="7154862" cy="604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写字时要保持正确的坐姿和执笔姿势。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4340" name="组合 46"/>
          <p:cNvGrpSpPr/>
          <p:nvPr/>
        </p:nvGrpSpPr>
        <p:grpSpPr>
          <a:xfrm>
            <a:off x="890588" y="1139825"/>
            <a:ext cx="3201987" cy="820738"/>
            <a:chOff x="2426362" y="1258055"/>
            <a:chExt cx="3203439" cy="820352"/>
          </a:xfrm>
        </p:grpSpPr>
        <p:grpSp>
          <p:nvGrpSpPr>
            <p:cNvPr id="14403" name="组合 45"/>
            <p:cNvGrpSpPr/>
            <p:nvPr/>
          </p:nvGrpSpPr>
          <p:grpSpPr>
            <a:xfrm>
              <a:off x="2426362" y="1258055"/>
              <a:ext cx="820352" cy="820352"/>
              <a:chOff x="1405636" y="1194260"/>
              <a:chExt cx="820352" cy="820352"/>
            </a:xfrm>
          </p:grpSpPr>
          <p:sp>
            <p:nvSpPr>
              <p:cNvPr id="19" name="矩形 18"/>
              <p:cNvSpPr>
                <a:spLocks noChangeAspect="1"/>
              </p:cNvSpPr>
              <p:nvPr/>
            </p:nvSpPr>
            <p:spPr>
              <a:xfrm>
                <a:off x="1405636" y="1194260"/>
                <a:ext cx="792521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1434224" y="1590948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1802691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04" name="组合 50"/>
            <p:cNvGrpSpPr/>
            <p:nvPr/>
          </p:nvGrpSpPr>
          <p:grpSpPr>
            <a:xfrm>
              <a:off x="3218362" y="1258055"/>
              <a:ext cx="820352" cy="820352"/>
              <a:chOff x="1405636" y="1194260"/>
              <a:chExt cx="820352" cy="820352"/>
            </a:xfrm>
          </p:grpSpPr>
          <p:sp>
            <p:nvSpPr>
              <p:cNvPr id="52" name="矩形 51"/>
              <p:cNvSpPr>
                <a:spLocks noChangeAspect="1"/>
              </p:cNvSpPr>
              <p:nvPr/>
            </p:nvSpPr>
            <p:spPr>
              <a:xfrm>
                <a:off x="1406157" y="1194260"/>
                <a:ext cx="790934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>
                <a:off x="1434745" y="1590948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1801625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05" name="组合 54"/>
            <p:cNvGrpSpPr/>
            <p:nvPr/>
          </p:nvGrpSpPr>
          <p:grpSpPr>
            <a:xfrm>
              <a:off x="4012626" y="1258055"/>
              <a:ext cx="820352" cy="820352"/>
              <a:chOff x="1405636" y="1194260"/>
              <a:chExt cx="820352" cy="820352"/>
            </a:xfrm>
          </p:grpSpPr>
          <p:sp>
            <p:nvSpPr>
              <p:cNvPr id="56" name="矩形 55"/>
              <p:cNvSpPr>
                <a:spLocks noChangeAspect="1"/>
              </p:cNvSpPr>
              <p:nvPr/>
            </p:nvSpPr>
            <p:spPr>
              <a:xfrm>
                <a:off x="1406003" y="1194260"/>
                <a:ext cx="790934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1434591" y="1590948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1801470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06" name="组合 58"/>
            <p:cNvGrpSpPr/>
            <p:nvPr/>
          </p:nvGrpSpPr>
          <p:grpSpPr>
            <a:xfrm>
              <a:off x="4809449" y="1258055"/>
              <a:ext cx="820352" cy="820352"/>
              <a:chOff x="1405636" y="1194260"/>
              <a:chExt cx="820352" cy="820352"/>
            </a:xfrm>
          </p:grpSpPr>
          <p:sp>
            <p:nvSpPr>
              <p:cNvPr id="60" name="矩形 59"/>
              <p:cNvSpPr>
                <a:spLocks noChangeAspect="1"/>
              </p:cNvSpPr>
              <p:nvPr/>
            </p:nvSpPr>
            <p:spPr>
              <a:xfrm>
                <a:off x="1404879" y="1194260"/>
                <a:ext cx="792521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1433467" y="1590948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1801934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341" name="矩形 48"/>
          <p:cNvSpPr/>
          <p:nvPr/>
        </p:nvSpPr>
        <p:spPr>
          <a:xfrm>
            <a:off x="935038" y="1162050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2" name="矩形 65"/>
          <p:cNvSpPr/>
          <p:nvPr/>
        </p:nvSpPr>
        <p:spPr>
          <a:xfrm>
            <a:off x="1724025" y="1162050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0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</a:t>
            </a:r>
            <a:endParaRPr lang="zh-CN" altLang="en-US" sz="40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343" name="组合 66"/>
          <p:cNvGrpSpPr/>
          <p:nvPr/>
        </p:nvGrpSpPr>
        <p:grpSpPr>
          <a:xfrm>
            <a:off x="4862513" y="1125538"/>
            <a:ext cx="3201987" cy="820737"/>
            <a:chOff x="2426362" y="1258055"/>
            <a:chExt cx="3203439" cy="820352"/>
          </a:xfrm>
        </p:grpSpPr>
        <p:grpSp>
          <p:nvGrpSpPr>
            <p:cNvPr id="14387" name="组合 67"/>
            <p:cNvGrpSpPr/>
            <p:nvPr/>
          </p:nvGrpSpPr>
          <p:grpSpPr>
            <a:xfrm>
              <a:off x="2426362" y="1258055"/>
              <a:ext cx="820352" cy="820352"/>
              <a:chOff x="1405636" y="1194260"/>
              <a:chExt cx="820352" cy="820352"/>
            </a:xfrm>
          </p:grpSpPr>
          <p:sp>
            <p:nvSpPr>
              <p:cNvPr id="81" name="矩形 80"/>
              <p:cNvSpPr>
                <a:spLocks noChangeAspect="1"/>
              </p:cNvSpPr>
              <p:nvPr/>
            </p:nvSpPr>
            <p:spPr>
              <a:xfrm>
                <a:off x="1405636" y="1194260"/>
                <a:ext cx="792521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82" name="直接连接符 81"/>
              <p:cNvCxnSpPr/>
              <p:nvPr/>
            </p:nvCxnSpPr>
            <p:spPr>
              <a:xfrm>
                <a:off x="1434224" y="1590949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1802691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88" name="组合 68"/>
            <p:cNvGrpSpPr/>
            <p:nvPr/>
          </p:nvGrpSpPr>
          <p:grpSpPr>
            <a:xfrm>
              <a:off x="3218362" y="1258055"/>
              <a:ext cx="820352" cy="820352"/>
              <a:chOff x="1405636" y="1194260"/>
              <a:chExt cx="820352" cy="820352"/>
            </a:xfrm>
          </p:grpSpPr>
          <p:sp>
            <p:nvSpPr>
              <p:cNvPr id="78" name="矩形 77"/>
              <p:cNvSpPr>
                <a:spLocks noChangeAspect="1"/>
              </p:cNvSpPr>
              <p:nvPr/>
            </p:nvSpPr>
            <p:spPr>
              <a:xfrm>
                <a:off x="1406157" y="1194260"/>
                <a:ext cx="790934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79" name="直接连接符 78"/>
              <p:cNvCxnSpPr/>
              <p:nvPr/>
            </p:nvCxnSpPr>
            <p:spPr>
              <a:xfrm>
                <a:off x="1434745" y="1590949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>
                <a:off x="1801625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89" name="组合 69"/>
            <p:cNvGrpSpPr/>
            <p:nvPr/>
          </p:nvGrpSpPr>
          <p:grpSpPr>
            <a:xfrm>
              <a:off x="4012626" y="1258055"/>
              <a:ext cx="820352" cy="820352"/>
              <a:chOff x="1405636" y="1194260"/>
              <a:chExt cx="820352" cy="820352"/>
            </a:xfrm>
          </p:grpSpPr>
          <p:sp>
            <p:nvSpPr>
              <p:cNvPr id="75" name="矩形 74"/>
              <p:cNvSpPr>
                <a:spLocks noChangeAspect="1"/>
              </p:cNvSpPr>
              <p:nvPr/>
            </p:nvSpPr>
            <p:spPr>
              <a:xfrm>
                <a:off x="1406003" y="1194260"/>
                <a:ext cx="790934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76" name="直接连接符 75"/>
              <p:cNvCxnSpPr/>
              <p:nvPr/>
            </p:nvCxnSpPr>
            <p:spPr>
              <a:xfrm>
                <a:off x="1434591" y="1590949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1801470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90" name="组合 70"/>
            <p:cNvGrpSpPr/>
            <p:nvPr/>
          </p:nvGrpSpPr>
          <p:grpSpPr>
            <a:xfrm>
              <a:off x="4809449" y="1258055"/>
              <a:ext cx="820352" cy="820352"/>
              <a:chOff x="1405636" y="1194260"/>
              <a:chExt cx="820352" cy="820352"/>
            </a:xfrm>
          </p:grpSpPr>
          <p:sp>
            <p:nvSpPr>
              <p:cNvPr id="72" name="矩形 71"/>
              <p:cNvSpPr>
                <a:spLocks noChangeAspect="1"/>
              </p:cNvSpPr>
              <p:nvPr/>
            </p:nvSpPr>
            <p:spPr>
              <a:xfrm>
                <a:off x="1404879" y="1194260"/>
                <a:ext cx="792521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1433467" y="1590949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1801934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344" name="矩形 83"/>
          <p:cNvSpPr/>
          <p:nvPr/>
        </p:nvSpPr>
        <p:spPr>
          <a:xfrm>
            <a:off x="4886325" y="1141413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忙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5" name="矩形 84"/>
          <p:cNvSpPr/>
          <p:nvPr/>
        </p:nvSpPr>
        <p:spPr>
          <a:xfrm>
            <a:off x="5681663" y="1149350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0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忙</a:t>
            </a:r>
            <a:endParaRPr lang="zh-CN" altLang="en-US" sz="40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346" name="组合 85"/>
          <p:cNvGrpSpPr/>
          <p:nvPr/>
        </p:nvGrpSpPr>
        <p:grpSpPr>
          <a:xfrm>
            <a:off x="890588" y="2133600"/>
            <a:ext cx="3201987" cy="819150"/>
            <a:chOff x="2426362" y="1258055"/>
            <a:chExt cx="3203439" cy="820352"/>
          </a:xfrm>
        </p:grpSpPr>
        <p:grpSp>
          <p:nvGrpSpPr>
            <p:cNvPr id="14371" name="组合 86"/>
            <p:cNvGrpSpPr/>
            <p:nvPr/>
          </p:nvGrpSpPr>
          <p:grpSpPr>
            <a:xfrm>
              <a:off x="2426362" y="1258055"/>
              <a:ext cx="820352" cy="820352"/>
              <a:chOff x="1405636" y="1194260"/>
              <a:chExt cx="820352" cy="820352"/>
            </a:xfrm>
          </p:grpSpPr>
          <p:sp>
            <p:nvSpPr>
              <p:cNvPr id="100" name="矩形 99"/>
              <p:cNvSpPr>
                <a:spLocks noChangeAspect="1"/>
              </p:cNvSpPr>
              <p:nvPr/>
            </p:nvSpPr>
            <p:spPr>
              <a:xfrm>
                <a:off x="1405636" y="1194260"/>
                <a:ext cx="792521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101" name="直接连接符 100"/>
              <p:cNvCxnSpPr/>
              <p:nvPr/>
            </p:nvCxnSpPr>
            <p:spPr>
              <a:xfrm>
                <a:off x="1434224" y="1590128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>
                <a:off x="1802691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72" name="组合 87"/>
            <p:cNvGrpSpPr/>
            <p:nvPr/>
          </p:nvGrpSpPr>
          <p:grpSpPr>
            <a:xfrm>
              <a:off x="3218362" y="1258055"/>
              <a:ext cx="820352" cy="820352"/>
              <a:chOff x="1405636" y="1194260"/>
              <a:chExt cx="820352" cy="820352"/>
            </a:xfrm>
          </p:grpSpPr>
          <p:sp>
            <p:nvSpPr>
              <p:cNvPr id="97" name="矩形 96"/>
              <p:cNvSpPr>
                <a:spLocks noChangeAspect="1"/>
              </p:cNvSpPr>
              <p:nvPr/>
            </p:nvSpPr>
            <p:spPr>
              <a:xfrm>
                <a:off x="1406157" y="1194260"/>
                <a:ext cx="790934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98" name="直接连接符 97"/>
              <p:cNvCxnSpPr/>
              <p:nvPr/>
            </p:nvCxnSpPr>
            <p:spPr>
              <a:xfrm>
                <a:off x="1434745" y="1590128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>
                <a:off x="1801625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73" name="组合 88"/>
            <p:cNvGrpSpPr/>
            <p:nvPr/>
          </p:nvGrpSpPr>
          <p:grpSpPr>
            <a:xfrm>
              <a:off x="4012626" y="1258055"/>
              <a:ext cx="820352" cy="820352"/>
              <a:chOff x="1405636" y="1194260"/>
              <a:chExt cx="820352" cy="820352"/>
            </a:xfrm>
          </p:grpSpPr>
          <p:sp>
            <p:nvSpPr>
              <p:cNvPr id="94" name="矩形 93"/>
              <p:cNvSpPr>
                <a:spLocks noChangeAspect="1"/>
              </p:cNvSpPr>
              <p:nvPr/>
            </p:nvSpPr>
            <p:spPr>
              <a:xfrm>
                <a:off x="1406003" y="1194260"/>
                <a:ext cx="790934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95" name="直接连接符 94"/>
              <p:cNvCxnSpPr/>
              <p:nvPr/>
            </p:nvCxnSpPr>
            <p:spPr>
              <a:xfrm>
                <a:off x="1434591" y="1590128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>
                <a:off x="1801470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74" name="组合 89"/>
            <p:cNvGrpSpPr/>
            <p:nvPr/>
          </p:nvGrpSpPr>
          <p:grpSpPr>
            <a:xfrm>
              <a:off x="4809449" y="1258055"/>
              <a:ext cx="820352" cy="820352"/>
              <a:chOff x="1405636" y="1194260"/>
              <a:chExt cx="820352" cy="820352"/>
            </a:xfrm>
          </p:grpSpPr>
          <p:sp>
            <p:nvSpPr>
              <p:cNvPr id="91" name="矩形 90"/>
              <p:cNvSpPr>
                <a:spLocks noChangeAspect="1"/>
              </p:cNvSpPr>
              <p:nvPr/>
            </p:nvSpPr>
            <p:spPr>
              <a:xfrm>
                <a:off x="1404879" y="1194260"/>
                <a:ext cx="792521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92" name="直接连接符 91"/>
              <p:cNvCxnSpPr/>
              <p:nvPr/>
            </p:nvCxnSpPr>
            <p:spPr>
              <a:xfrm>
                <a:off x="1433467" y="1590128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>
                <a:off x="1801934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347" name="矩形 102"/>
          <p:cNvSpPr/>
          <p:nvPr/>
        </p:nvSpPr>
        <p:spPr>
          <a:xfrm>
            <a:off x="942975" y="2147888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呼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8" name="矩形 103"/>
          <p:cNvSpPr/>
          <p:nvPr/>
        </p:nvSpPr>
        <p:spPr>
          <a:xfrm>
            <a:off x="1730375" y="2147888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0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呼</a:t>
            </a:r>
            <a:endParaRPr lang="zh-CN" altLang="en-US" sz="40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349" name="组合 104"/>
          <p:cNvGrpSpPr/>
          <p:nvPr/>
        </p:nvGrpSpPr>
        <p:grpSpPr>
          <a:xfrm>
            <a:off x="4862513" y="2119313"/>
            <a:ext cx="3201987" cy="819150"/>
            <a:chOff x="2426362" y="1258055"/>
            <a:chExt cx="3203439" cy="820352"/>
          </a:xfrm>
        </p:grpSpPr>
        <p:grpSp>
          <p:nvGrpSpPr>
            <p:cNvPr id="14355" name="组合 105"/>
            <p:cNvGrpSpPr/>
            <p:nvPr/>
          </p:nvGrpSpPr>
          <p:grpSpPr>
            <a:xfrm>
              <a:off x="2426362" y="1258055"/>
              <a:ext cx="820352" cy="820352"/>
              <a:chOff x="1405636" y="1194260"/>
              <a:chExt cx="820352" cy="820352"/>
            </a:xfrm>
          </p:grpSpPr>
          <p:sp>
            <p:nvSpPr>
              <p:cNvPr id="119" name="矩形 118"/>
              <p:cNvSpPr>
                <a:spLocks noChangeAspect="1"/>
              </p:cNvSpPr>
              <p:nvPr/>
            </p:nvSpPr>
            <p:spPr>
              <a:xfrm>
                <a:off x="1405636" y="1194260"/>
                <a:ext cx="792521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1434224" y="1590127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/>
              <p:cNvCxnSpPr/>
              <p:nvPr/>
            </p:nvCxnSpPr>
            <p:spPr>
              <a:xfrm>
                <a:off x="1802691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56" name="组合 106"/>
            <p:cNvGrpSpPr/>
            <p:nvPr/>
          </p:nvGrpSpPr>
          <p:grpSpPr>
            <a:xfrm>
              <a:off x="3218362" y="1258055"/>
              <a:ext cx="820352" cy="820352"/>
              <a:chOff x="1405636" y="1194260"/>
              <a:chExt cx="820352" cy="820352"/>
            </a:xfrm>
          </p:grpSpPr>
          <p:sp>
            <p:nvSpPr>
              <p:cNvPr id="116" name="矩形 115"/>
              <p:cNvSpPr>
                <a:spLocks noChangeAspect="1"/>
              </p:cNvSpPr>
              <p:nvPr/>
            </p:nvSpPr>
            <p:spPr>
              <a:xfrm>
                <a:off x="1406157" y="1194260"/>
                <a:ext cx="790934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117" name="直接连接符 116"/>
              <p:cNvCxnSpPr/>
              <p:nvPr/>
            </p:nvCxnSpPr>
            <p:spPr>
              <a:xfrm>
                <a:off x="1434745" y="1590127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>
                <a:off x="1801625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57" name="组合 107"/>
            <p:cNvGrpSpPr/>
            <p:nvPr/>
          </p:nvGrpSpPr>
          <p:grpSpPr>
            <a:xfrm>
              <a:off x="4012626" y="1258055"/>
              <a:ext cx="820352" cy="820352"/>
              <a:chOff x="1405636" y="1194260"/>
              <a:chExt cx="820352" cy="820352"/>
            </a:xfrm>
          </p:grpSpPr>
          <p:sp>
            <p:nvSpPr>
              <p:cNvPr id="113" name="矩形 112"/>
              <p:cNvSpPr>
                <a:spLocks noChangeAspect="1"/>
              </p:cNvSpPr>
              <p:nvPr/>
            </p:nvSpPr>
            <p:spPr>
              <a:xfrm>
                <a:off x="1406003" y="1194260"/>
                <a:ext cx="790934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114" name="直接连接符 113"/>
              <p:cNvCxnSpPr/>
              <p:nvPr/>
            </p:nvCxnSpPr>
            <p:spPr>
              <a:xfrm>
                <a:off x="1434591" y="1590127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/>
              <p:cNvCxnSpPr/>
              <p:nvPr/>
            </p:nvCxnSpPr>
            <p:spPr>
              <a:xfrm>
                <a:off x="1801470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58" name="组合 108"/>
            <p:cNvGrpSpPr/>
            <p:nvPr/>
          </p:nvGrpSpPr>
          <p:grpSpPr>
            <a:xfrm>
              <a:off x="4809449" y="1258055"/>
              <a:ext cx="820352" cy="820352"/>
              <a:chOff x="1405636" y="1194260"/>
              <a:chExt cx="820352" cy="820352"/>
            </a:xfrm>
          </p:grpSpPr>
          <p:sp>
            <p:nvSpPr>
              <p:cNvPr id="110" name="矩形 109"/>
              <p:cNvSpPr>
                <a:spLocks noChangeAspect="1"/>
              </p:cNvSpPr>
              <p:nvPr/>
            </p:nvSpPr>
            <p:spPr>
              <a:xfrm>
                <a:off x="1404879" y="1194260"/>
                <a:ext cx="792521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endParaRPr>
              </a:p>
            </p:txBody>
          </p:sp>
          <p:cxnSp>
            <p:nvCxnSpPr>
              <p:cNvPr id="111" name="直接连接符 110"/>
              <p:cNvCxnSpPr/>
              <p:nvPr/>
            </p:nvCxnSpPr>
            <p:spPr>
              <a:xfrm>
                <a:off x="1433467" y="1590127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>
                <a:off x="1801934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350" name="矩形 121"/>
          <p:cNvSpPr/>
          <p:nvPr/>
        </p:nvSpPr>
        <p:spPr>
          <a:xfrm>
            <a:off x="4906963" y="2147888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51" name="矩形 122"/>
          <p:cNvSpPr/>
          <p:nvPr/>
        </p:nvSpPr>
        <p:spPr>
          <a:xfrm>
            <a:off x="5702300" y="2154238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0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</a:t>
            </a:r>
            <a:endParaRPr lang="zh-CN" altLang="en-US" sz="40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" name="矩形 7"/>
          <p:cNvSpPr>
            <a:spLocks noChangeArrowheads="1"/>
          </p:cNvSpPr>
          <p:nvPr/>
        </p:nvSpPr>
        <p:spPr bwMode="auto">
          <a:xfrm>
            <a:off x="944563" y="2963863"/>
            <a:ext cx="3235325" cy="6826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左边短，右边长。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125" name="矩形 7"/>
          <p:cNvSpPr>
            <a:spLocks noChangeArrowheads="1"/>
          </p:cNvSpPr>
          <p:nvPr/>
        </p:nvSpPr>
        <p:spPr bwMode="auto">
          <a:xfrm>
            <a:off x="4862513" y="2938463"/>
            <a:ext cx="3235325" cy="6826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左边长，右边短。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84" name="矩形 7"/>
          <p:cNvSpPr>
            <a:spLocks noChangeArrowheads="1"/>
          </p:cNvSpPr>
          <p:nvPr/>
        </p:nvSpPr>
        <p:spPr bwMode="auto">
          <a:xfrm>
            <a:off x="3144838" y="425450"/>
            <a:ext cx="3235325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都是左右结构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/>
      <p:bldP spid="125" grpId="0"/>
      <p:bldP spid="8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4488" y="280988"/>
            <a:ext cx="1989137" cy="46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2084388" y="452438"/>
            <a:ext cx="2797175" cy="37734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江雪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【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唐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】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柳宗元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千山鸟飞绝，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万径人踪灭。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孤舟蓑笠翁，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独钓寒江雪。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2875" y="1855788"/>
            <a:ext cx="3248025" cy="2078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1"/>
          <p:cNvSpPr/>
          <p:nvPr/>
        </p:nvSpPr>
        <p:spPr>
          <a:xfrm>
            <a:off x="220663" y="298450"/>
            <a:ext cx="2655887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作者简介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74863" y="766763"/>
            <a:ext cx="6704012" cy="3559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柳宗元（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773—819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），唐代文学家、哲学家，“唐宋八大家”之一。字子厚，河东解（今山西运城市西南）人，世称柳河东。其主要作品有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渔翁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小石潭记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捕蛇者说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黔之驴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等。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47917" y="1290624"/>
            <a:ext cx="1617761" cy="20320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1"/>
          <p:cNvSpPr/>
          <p:nvPr/>
        </p:nvSpPr>
        <p:spPr>
          <a:xfrm>
            <a:off x="115888" y="201613"/>
            <a:ext cx="17716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译文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1" name="矩形 4"/>
          <p:cNvSpPr/>
          <p:nvPr/>
        </p:nvSpPr>
        <p:spPr>
          <a:xfrm>
            <a:off x="254000" y="1068388"/>
            <a:ext cx="5645150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所有的高山被厚厚的积雪覆盖，一片洁白，一只飞鸟也没有，所有的道路上都没有行人，一片沉寂。江面的一叶孤舟上，一位披着蓑衣戴着斗笠的老人，独自在寒冷的江心垂钓。</a:t>
            </a:r>
            <a:endParaRPr lang="zh-CN" altLang="en-US" sz="3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30913" y="1409700"/>
            <a:ext cx="2927350" cy="2492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434" name="组合 2"/>
          <p:cNvGrpSpPr/>
          <p:nvPr/>
        </p:nvGrpSpPr>
        <p:grpSpPr>
          <a:xfrm>
            <a:off x="261938" y="192088"/>
            <a:ext cx="2462212" cy="676275"/>
            <a:chOff x="565593" y="237889"/>
            <a:chExt cx="2461142" cy="674924"/>
          </a:xfrm>
        </p:grpSpPr>
        <p:sp>
          <p:nvSpPr>
            <p:cNvPr id="18437" name="矩形 1"/>
            <p:cNvSpPr/>
            <p:nvPr/>
          </p:nvSpPr>
          <p:spPr>
            <a:xfrm>
              <a:off x="565593" y="328038"/>
              <a:ext cx="1997591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200" b="1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我爱阅读</a:t>
              </a:r>
              <a:endParaRPr lang="en-US" altLang="zh-CN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8438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00067" y="237889"/>
              <a:ext cx="726668" cy="67492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435" name="矩形 6"/>
          <p:cNvSpPr/>
          <p:nvPr/>
        </p:nvSpPr>
        <p:spPr>
          <a:xfrm>
            <a:off x="3235325" y="1619250"/>
            <a:ext cx="549910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FF00FF"/>
                </a:solidFill>
                <a:latin typeface="宋体" panose="02010600030101010101" pitchFamily="2" charset="-122"/>
              </a:rPr>
              <a:t>刻舟求剑</a:t>
            </a:r>
            <a:endParaRPr lang="en-US" altLang="zh-CN" sz="3600" b="1" dirty="0">
              <a:solidFill>
                <a:srgbClr val="FF00FF"/>
              </a:solidFill>
              <a:latin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（原文略，见教材第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70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页）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80599">
            <a:off x="405633" y="1842346"/>
            <a:ext cx="3593712" cy="16518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ext Box 2"/>
          <p:cNvSpPr txBox="1"/>
          <p:nvPr/>
        </p:nvSpPr>
        <p:spPr>
          <a:xfrm>
            <a:off x="619125" y="1865313"/>
            <a:ext cx="7948613" cy="2012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这个故事告诉我们办事不能只凭主观愿望，不能想当然，要根据客观情况的变化而灵活处理。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59" name="Text Box 3"/>
          <p:cNvSpPr txBox="1"/>
          <p:nvPr/>
        </p:nvSpPr>
        <p:spPr>
          <a:xfrm>
            <a:off x="1522413" y="1101725"/>
            <a:ext cx="7045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想一想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，这个故事告诉我们什么道理？</a:t>
            </a:r>
            <a:endParaRPr lang="zh-CN" altLang="zh-CN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19460" name="Picture 6" descr="http://img.lanrentuku.com/img/allimg/1208/46-120Q3130142-51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8800" y="646113"/>
            <a:ext cx="1038225" cy="1039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5" descr="C:\Users\Administrator\Desktop\识字加油站.t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238" y="358775"/>
            <a:ext cx="2557462" cy="485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765175" y="895350"/>
            <a:ext cx="6831013" cy="6413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根据字形特点猜一猜应该选什么字。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grpSp>
        <p:nvGrpSpPr>
          <p:cNvPr id="2052" name="组合 8"/>
          <p:cNvGrpSpPr/>
          <p:nvPr/>
        </p:nvGrpSpPr>
        <p:grpSpPr>
          <a:xfrm>
            <a:off x="703263" y="1500188"/>
            <a:ext cx="3257550" cy="2927350"/>
            <a:chOff x="1065916" y="1722425"/>
            <a:chExt cx="3258577" cy="2928518"/>
          </a:xfrm>
        </p:grpSpPr>
        <p:sp>
          <p:nvSpPr>
            <p:cNvPr id="2056" name="TextBox 10"/>
            <p:cNvSpPr txBox="1"/>
            <p:nvPr/>
          </p:nvSpPr>
          <p:spPr>
            <a:xfrm>
              <a:off x="1065916" y="1899421"/>
              <a:ext cx="3258577" cy="275152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80000"/>
                </a:lnSpc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山（  ）    锋</a:t>
              </a:r>
              <a:endPara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80000"/>
                </a:lnSpc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蜜（  ）    峰</a:t>
              </a:r>
              <a:endPara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80000"/>
                </a:lnSpc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刀（  ）    蜂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618980" y="2484729"/>
              <a:ext cx="952800" cy="86870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>
              <a:off x="1710644" y="1722425"/>
              <a:ext cx="908336" cy="5224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fēnɡ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702704" y="2665776"/>
              <a:ext cx="909925" cy="5240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fēnɡ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690000" y="3536073"/>
              <a:ext cx="909925" cy="5224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fēnɡ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105616" y="2656247"/>
              <a:ext cx="546272" cy="5224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mì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</p:grp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4098925" y="1943100"/>
            <a:ext cx="4530725" cy="2192338"/>
          </a:xfrm>
          <a:prstGeom prst="rect">
            <a:avLst/>
          </a:prstGeom>
          <a:noFill/>
          <a:ln w="25400">
            <a:solidFill>
              <a:srgbClr val="99FF33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峰：山字旁，说明和山有关；锋，金字旁，说明和金属有关；蜂，虫字旁，说明属于虫子。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236788" y="3040063"/>
            <a:ext cx="952500" cy="86836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2249488" y="2260600"/>
            <a:ext cx="960438" cy="165735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extBox 10"/>
          <p:cNvSpPr txBox="1"/>
          <p:nvPr/>
        </p:nvSpPr>
        <p:spPr>
          <a:xfrm>
            <a:off x="696913" y="233363"/>
            <a:ext cx="3259137" cy="2751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8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爱（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）    幕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扫（  ）    慕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开（  ）    墓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5" name="TextBox 10"/>
          <p:cNvSpPr txBox="1"/>
          <p:nvPr/>
        </p:nvSpPr>
        <p:spPr>
          <a:xfrm>
            <a:off x="4725988" y="233363"/>
            <a:ext cx="3259137" cy="2751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8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吵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（  ）饭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抄    （  ）闹炒    （  ）写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240213" y="381000"/>
            <a:ext cx="49213" cy="2501900"/>
          </a:xfrm>
          <a:prstGeom prst="line">
            <a:avLst/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272088" y="763588"/>
            <a:ext cx="952500" cy="8683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0"/>
          <p:cNvSpPr txBox="1">
            <a:spLocks noChangeArrowheads="1"/>
          </p:cNvSpPr>
          <p:nvPr/>
        </p:nvSpPr>
        <p:spPr bwMode="auto">
          <a:xfrm>
            <a:off x="639763" y="2962275"/>
            <a:ext cx="7418388" cy="1717675"/>
          </a:xfrm>
          <a:prstGeom prst="rect">
            <a:avLst/>
          </a:prstGeom>
          <a:noFill/>
          <a:ln w="25400">
            <a:solidFill>
              <a:srgbClr val="99FF33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    这三组汉字都是形声字，形旁表示了这个字的意思。因此，可以根据它的形旁来判断应该选什么字。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228850" y="763588"/>
            <a:ext cx="952500" cy="86836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2232025" y="803275"/>
            <a:ext cx="958850" cy="165735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1566863" y="119063"/>
            <a:ext cx="5461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mù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566863" y="1028700"/>
            <a:ext cx="5461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mù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566863" y="1914525"/>
            <a:ext cx="5461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mù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224588" y="131763"/>
            <a:ext cx="909638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chǎo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224588" y="1006475"/>
            <a:ext cx="909638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chǎo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224588" y="1836738"/>
            <a:ext cx="909638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chāo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2246313" y="1609725"/>
            <a:ext cx="952500" cy="86836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5272088" y="1662113"/>
            <a:ext cx="952500" cy="86836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5267325" y="874713"/>
            <a:ext cx="960438" cy="165576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644525" y="990600"/>
            <a:ext cx="727075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sǎo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8" name="组合 27"/>
          <p:cNvGrpSpPr/>
          <p:nvPr/>
        </p:nvGrpSpPr>
        <p:grpSpPr>
          <a:xfrm>
            <a:off x="3263900" y="654050"/>
            <a:ext cx="1928813" cy="723900"/>
            <a:chOff x="2694384" y="508317"/>
            <a:chExt cx="1845563" cy="637982"/>
          </a:xfrm>
        </p:grpSpPr>
        <p:sp>
          <p:nvSpPr>
            <p:cNvPr id="6" name="矩形: 圆角 28"/>
            <p:cNvSpPr/>
            <p:nvPr/>
          </p:nvSpPr>
          <p:spPr bwMode="auto">
            <a:xfrm rot="19996946">
              <a:off x="2694384" y="609051"/>
              <a:ext cx="565061" cy="471492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我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7" name="矩形: 圆角 29"/>
            <p:cNvSpPr/>
            <p:nvPr/>
          </p:nvSpPr>
          <p:spPr bwMode="auto">
            <a:xfrm rot="432022">
              <a:off x="3358179" y="508317"/>
              <a:ext cx="565061" cy="471492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会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8" name="矩形: 圆角 30"/>
            <p:cNvSpPr/>
            <p:nvPr/>
          </p:nvSpPr>
          <p:spPr bwMode="auto">
            <a:xfrm rot="1932324">
              <a:off x="3973366" y="674808"/>
              <a:ext cx="566581" cy="471491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认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</p:grpSp>
      <p:sp>
        <p:nvSpPr>
          <p:cNvPr id="4099" name="TextBox 6"/>
          <p:cNvSpPr txBox="1"/>
          <p:nvPr/>
        </p:nvSpPr>
        <p:spPr>
          <a:xfrm>
            <a:off x="1333500" y="1946275"/>
            <a:ext cx="1301750" cy="1447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锋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9"/>
          <p:cNvSpPr/>
          <p:nvPr/>
        </p:nvSpPr>
        <p:spPr>
          <a:xfrm>
            <a:off x="2962275" y="2378075"/>
            <a:ext cx="16065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锋利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79963" y="1885950"/>
            <a:ext cx="2232025" cy="15700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Box 6"/>
          <p:cNvSpPr txBox="1"/>
          <p:nvPr/>
        </p:nvSpPr>
        <p:spPr>
          <a:xfrm>
            <a:off x="331788" y="1873250"/>
            <a:ext cx="130175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蜜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3" name="TextBox 6"/>
          <p:cNvSpPr txBox="1"/>
          <p:nvPr/>
        </p:nvSpPr>
        <p:spPr>
          <a:xfrm>
            <a:off x="1781175" y="1873250"/>
            <a:ext cx="1300163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蜂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9"/>
          <p:cNvSpPr/>
          <p:nvPr/>
        </p:nvSpPr>
        <p:spPr>
          <a:xfrm>
            <a:off x="3959225" y="1101725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蜜蜂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9"/>
          <p:cNvSpPr/>
          <p:nvPr/>
        </p:nvSpPr>
        <p:spPr>
          <a:xfrm>
            <a:off x="6892925" y="1101725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蜂蜜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185745" y="1685985"/>
            <a:ext cx="2748281" cy="2354967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37707" y="1961768"/>
            <a:ext cx="2700945" cy="1803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Box 6"/>
          <p:cNvSpPr txBox="1"/>
          <p:nvPr/>
        </p:nvSpPr>
        <p:spPr>
          <a:xfrm>
            <a:off x="631825" y="1998663"/>
            <a:ext cx="1301750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幕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9"/>
          <p:cNvSpPr/>
          <p:nvPr/>
        </p:nvSpPr>
        <p:spPr>
          <a:xfrm>
            <a:off x="2582863" y="1087438"/>
            <a:ext cx="14398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幕布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8" name="TextBox 6"/>
          <p:cNvSpPr txBox="1"/>
          <p:nvPr/>
        </p:nvSpPr>
        <p:spPr>
          <a:xfrm>
            <a:off x="4816475" y="1928813"/>
            <a:ext cx="1300163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扫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9"/>
          <p:cNvSpPr/>
          <p:nvPr/>
        </p:nvSpPr>
        <p:spPr>
          <a:xfrm>
            <a:off x="6707188" y="1000125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打扫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1854200"/>
            <a:ext cx="2341563" cy="2187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0288" y="1992313"/>
            <a:ext cx="2182812" cy="2049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Box 6"/>
          <p:cNvSpPr txBox="1"/>
          <p:nvPr/>
        </p:nvSpPr>
        <p:spPr>
          <a:xfrm>
            <a:off x="4695825" y="1974850"/>
            <a:ext cx="130175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慕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1" name="TextBox 6"/>
          <p:cNvSpPr txBox="1"/>
          <p:nvPr/>
        </p:nvSpPr>
        <p:spPr>
          <a:xfrm>
            <a:off x="231775" y="1985963"/>
            <a:ext cx="1300163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墓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9"/>
          <p:cNvSpPr/>
          <p:nvPr/>
        </p:nvSpPr>
        <p:spPr>
          <a:xfrm>
            <a:off x="2066925" y="1216025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扫墓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97575" y="1803400"/>
            <a:ext cx="2851150" cy="2041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563" y="2106613"/>
            <a:ext cx="2403475" cy="1597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9"/>
          <p:cNvSpPr/>
          <p:nvPr/>
        </p:nvSpPr>
        <p:spPr>
          <a:xfrm>
            <a:off x="6754813" y="1192213"/>
            <a:ext cx="14398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羡慕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22988" y="2032000"/>
            <a:ext cx="2260600" cy="1989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Box 6"/>
          <p:cNvSpPr txBox="1"/>
          <p:nvPr/>
        </p:nvSpPr>
        <p:spPr>
          <a:xfrm>
            <a:off x="534988" y="1952625"/>
            <a:ext cx="130175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抄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" name="矩形 9"/>
          <p:cNvSpPr/>
          <p:nvPr/>
        </p:nvSpPr>
        <p:spPr>
          <a:xfrm>
            <a:off x="2408238" y="1020763"/>
            <a:ext cx="14398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抄写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197" name="TextBox 6"/>
          <p:cNvSpPr txBox="1"/>
          <p:nvPr/>
        </p:nvSpPr>
        <p:spPr>
          <a:xfrm>
            <a:off x="4516438" y="1952625"/>
            <a:ext cx="1300162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炒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矩形 9"/>
          <p:cNvSpPr/>
          <p:nvPr/>
        </p:nvSpPr>
        <p:spPr>
          <a:xfrm>
            <a:off x="6646863" y="1382713"/>
            <a:ext cx="14398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炒菜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100" y="1674813"/>
            <a:ext cx="1528763" cy="2085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E:\孙巧灵\2016秋上\上课课件\制作\R一语上\人一语大课堂（正文）\字词句运用新.t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675" y="385763"/>
            <a:ext cx="2524125" cy="485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矩形 1"/>
          <p:cNvSpPr/>
          <p:nvPr/>
        </p:nvSpPr>
        <p:spPr>
          <a:xfrm>
            <a:off x="350838" y="1112838"/>
            <a:ext cx="8128000" cy="604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读一读，猜一猜词语的意思。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 bwMode="auto">
          <a:xfrm>
            <a:off x="482600" y="1955800"/>
            <a:ext cx="8213725" cy="1506538"/>
          </a:xfrm>
          <a:prstGeom prst="round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不言不语  只言片语  三言两语  千言万语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默默无语  少言寡语  自言自语  甜言蜜语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940</Words>
  <Application>WPS 演示</Application>
  <PresentationFormat/>
  <Paragraphs>192</Paragraphs>
  <Slides>19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黑体</vt:lpstr>
      <vt:lpstr>Calibri</vt:lpstr>
      <vt:lpstr>+mn-ea</vt:lpstr>
      <vt:lpstr>楷体</vt:lpstr>
      <vt:lpstr>楷体_GB2312</vt:lpstr>
      <vt:lpstr>新宋体</vt:lpstr>
      <vt:lpstr>微软雅黑</vt:lpstr>
      <vt:lpstr>Arial Unicode MS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状元成才路</dc:title>
  <dc:creator>User</dc:creator>
  <cp:keywords>状元成才路</cp:keywords>
  <dc:description>声  明
 本文件仅用于个人学习、研究或欣赏，以及其他非商业性或非盈利性用途，但同时应遵守著作权法及其他相关法律的规定，不得侵犯本司及相关权利人的合法权利。
 除此以外，将本文件任何内容用于其他用途时，应获得授权，如发现未经授权用于商业或盈利用途将追加侵权者的法律责任。
武汉天成贵龙文化传播有限公司</dc:description>
  <dc:subject>状元成才路</dc:subject>
  <cp:lastModifiedBy>万润仪器贸易公司</cp:lastModifiedBy>
  <cp:revision>278</cp:revision>
  <dcterms:created xsi:type="dcterms:W3CDTF">2016-01-14T07:05:12Z</dcterms:created>
  <dcterms:modified xsi:type="dcterms:W3CDTF">2018-07-18T09:33:32Z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